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5"/>
  </p:notesMasterIdLst>
  <p:handoutMasterIdLst>
    <p:handoutMasterId r:id="rId16"/>
  </p:handoutMasterIdLst>
  <p:sldIdLst>
    <p:sldId id="292" r:id="rId5"/>
    <p:sldId id="291" r:id="rId6"/>
    <p:sldId id="297" r:id="rId7"/>
    <p:sldId id="294" r:id="rId8"/>
    <p:sldId id="295" r:id="rId9"/>
    <p:sldId id="298" r:id="rId10"/>
    <p:sldId id="299" r:id="rId11"/>
    <p:sldId id="296" r:id="rId12"/>
    <p:sldId id="300" r:id="rId13"/>
    <p:sldId id="293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81" d="100"/>
          <a:sy n="81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28/03/2024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28/03/2024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28/03/2024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6366" y="483054"/>
            <a:ext cx="7375633" cy="3765752"/>
          </a:xfrm>
        </p:spPr>
        <p:txBody>
          <a:bodyPr>
            <a:noAutofit/>
          </a:bodyPr>
          <a:lstStyle/>
          <a:p>
            <a:pPr algn="ctr"/>
            <a:r>
              <a:rPr lang="it-IT" sz="4400" dirty="0"/>
              <a:t>MACHINE LEARNING COME MODELLO PREDITTIVO PERSONALIZZATO NELLA CHIRURGIA BARIATRICO-METABOLICA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it-IT" sz="2800" b="1" dirty="0">
                <a:solidFill>
                  <a:srgbClr val="FFC000"/>
                </a:solidFill>
              </a:rPr>
              <a:t>MANUELA MASTRONARDI</a:t>
            </a:r>
          </a:p>
          <a:p>
            <a:pPr algn="ctr"/>
            <a:r>
              <a:rPr lang="it-IT" sz="2800" b="1" dirty="0">
                <a:solidFill>
                  <a:srgbClr val="FFC000"/>
                </a:solidFill>
              </a:rPr>
              <a:t>Dipartimento di scienze mediche, chirurgiche e della salute, università di </a:t>
            </a:r>
            <a:r>
              <a:rPr lang="it-IT" sz="2800" b="1" dirty="0" err="1">
                <a:solidFill>
                  <a:srgbClr val="FFC000"/>
                </a:solidFill>
              </a:rPr>
              <a:t>trieste</a:t>
            </a:r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D09EF73-5DEC-2E6E-0B86-21BB529BE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549" y="766836"/>
            <a:ext cx="4168899" cy="1620586"/>
          </a:xfrm>
          <a:prstGeom prst="rect">
            <a:avLst/>
          </a:prstGeom>
        </p:spPr>
      </p:pic>
      <p:sp>
        <p:nvSpPr>
          <p:cNvPr id="2" name="Titolo 2">
            <a:extLst>
              <a:ext uri="{FF2B5EF4-FFF2-40B4-BE49-F238E27FC236}">
                <a16:creationId xmlns:a16="http://schemas.microsoft.com/office/drawing/2014/main" id="{C49B6C52-06D9-0BD9-7E1A-775F4197363F}"/>
              </a:ext>
            </a:extLst>
          </p:cNvPr>
          <p:cNvSpPr txBox="1">
            <a:spLocks/>
          </p:cNvSpPr>
          <p:nvPr/>
        </p:nvSpPr>
        <p:spPr>
          <a:xfrm>
            <a:off x="260130" y="422203"/>
            <a:ext cx="6629400" cy="689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1E5082"/>
                </a:solidFill>
              </a:rPr>
              <a:t>INTRODUZIONE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4970A0-6C11-7CC3-187A-915C8BC9B9AF}"/>
              </a:ext>
            </a:extLst>
          </p:cNvPr>
          <p:cNvSpPr txBox="1"/>
          <p:nvPr/>
        </p:nvSpPr>
        <p:spPr>
          <a:xfrm>
            <a:off x="352751" y="1824335"/>
            <a:ext cx="8475936" cy="3910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3C4245"/>
                </a:solidFill>
              </a:rPr>
              <a:t>Età</a:t>
            </a:r>
            <a:r>
              <a:rPr lang="en-US" sz="2400" b="1" dirty="0">
                <a:solidFill>
                  <a:srgbClr val="3C4245"/>
                </a:solidFill>
              </a:rPr>
              <a:t> &gt;18 anni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C4245"/>
                </a:solidFill>
              </a:rPr>
              <a:t>Sovrappeso</a:t>
            </a: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 </a:t>
            </a:r>
            <a:r>
              <a:rPr lang="en-US" sz="2400" b="0" i="0" dirty="0">
                <a:solidFill>
                  <a:srgbClr val="3C4245"/>
                </a:solidFill>
                <a:effectLst/>
              </a:rPr>
              <a:t>2.5 </a:t>
            </a:r>
            <a:r>
              <a:rPr lang="en-US" sz="2400" b="0" i="0" dirty="0" err="1">
                <a:solidFill>
                  <a:srgbClr val="3C4245"/>
                </a:solidFill>
                <a:effectLst/>
              </a:rPr>
              <a:t>billioni</a:t>
            </a:r>
            <a:endParaRPr lang="en-US" sz="2400" dirty="0">
              <a:solidFill>
                <a:srgbClr val="3C4245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 err="1">
                <a:solidFill>
                  <a:srgbClr val="3C4245"/>
                </a:solidFill>
                <a:effectLst/>
              </a:rPr>
              <a:t>Obesità</a:t>
            </a:r>
            <a:r>
              <a:rPr lang="en-US" sz="2400" b="0" i="0" dirty="0">
                <a:solidFill>
                  <a:srgbClr val="3C4245"/>
                </a:solidFill>
                <a:effectLst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3C4245"/>
                </a:solidFill>
              </a:rPr>
              <a:t>890 </a:t>
            </a:r>
            <a:r>
              <a:rPr lang="en-US" sz="2400" dirty="0" err="1">
                <a:solidFill>
                  <a:srgbClr val="3C4245"/>
                </a:solidFill>
              </a:rPr>
              <a:t>milioni</a:t>
            </a:r>
            <a:endParaRPr lang="en-US" sz="2400" dirty="0">
              <a:solidFill>
                <a:srgbClr val="3C4245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3C4245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3C4245"/>
                </a:solidFill>
              </a:rPr>
              <a:t>Età</a:t>
            </a:r>
            <a:r>
              <a:rPr lang="en-US" sz="2400" b="1" dirty="0">
                <a:solidFill>
                  <a:srgbClr val="3C4245"/>
                </a:solidFill>
              </a:rPr>
              <a:t> &lt;18 anni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C4245"/>
                </a:solidFill>
                <a:effectLst/>
              </a:rPr>
              <a:t>Nel 1990</a:t>
            </a:r>
            <a:r>
              <a:rPr lang="en-US" sz="2400" b="0" i="0" dirty="0">
                <a:solidFill>
                  <a:srgbClr val="3C4245"/>
                </a:solidFill>
                <a:effectLst/>
                <a:sym typeface="Wingdings" panose="05000000000000000000" pitchFamily="2" charset="2"/>
              </a:rPr>
              <a:t> 2% (31 </a:t>
            </a:r>
            <a:r>
              <a:rPr lang="en-US" sz="2400" b="0" i="0" dirty="0" err="1">
                <a:solidFill>
                  <a:srgbClr val="3C4245"/>
                </a:solidFill>
                <a:effectLst/>
                <a:sym typeface="Wingdings" panose="05000000000000000000" pitchFamily="2" charset="2"/>
              </a:rPr>
              <a:t>milioni</a:t>
            </a:r>
            <a:r>
              <a:rPr lang="en-US" sz="2400" b="0" i="0" dirty="0">
                <a:solidFill>
                  <a:srgbClr val="3C4245"/>
                </a:solidFill>
                <a:effectLst/>
                <a:sym typeface="Wingdings" panose="05000000000000000000" pitchFamily="2" charset="2"/>
              </a:rPr>
              <a:t>) </a:t>
            </a:r>
            <a:endParaRPr lang="en-US" sz="2400" dirty="0">
              <a:solidFill>
                <a:srgbClr val="3C4245"/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Nel 2022 8% (160 </a:t>
            </a:r>
            <a:r>
              <a:rPr lang="en-US" sz="2400" dirty="0" err="1">
                <a:solidFill>
                  <a:srgbClr val="3C4245"/>
                </a:solidFill>
                <a:sym typeface="Wingdings" panose="05000000000000000000" pitchFamily="2" charset="2"/>
              </a:rPr>
              <a:t>milioni</a:t>
            </a: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)</a:t>
            </a:r>
            <a:endParaRPr lang="en-US" sz="2400" b="0" i="0" dirty="0">
              <a:solidFill>
                <a:srgbClr val="3C4245"/>
              </a:solidFill>
              <a:effectLst/>
              <a:sym typeface="Wingdings" panose="05000000000000000000" pitchFamily="2" charset="2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6F3598-FA2E-5B8D-A6F3-215627DBFD43}"/>
              </a:ext>
            </a:extLst>
          </p:cNvPr>
          <p:cNvSpPr txBox="1"/>
          <p:nvPr/>
        </p:nvSpPr>
        <p:spPr>
          <a:xfrm>
            <a:off x="10208173" y="6361386"/>
            <a:ext cx="230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Dati WHO 2022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38D7B199-9CAA-1918-F810-A7521C6251C1}"/>
              </a:ext>
            </a:extLst>
          </p:cNvPr>
          <p:cNvSpPr/>
          <p:nvPr/>
        </p:nvSpPr>
        <p:spPr>
          <a:xfrm>
            <a:off x="4907015" y="3593707"/>
            <a:ext cx="2377965" cy="935029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Teeny Tiny Tummy Sleeve Bypass gastrico vsg Surgery File SVG JPG e PNG immagine 1">
            <a:extLst>
              <a:ext uri="{FF2B5EF4-FFF2-40B4-BE49-F238E27FC236}">
                <a16:creationId xmlns:a16="http://schemas.microsoft.com/office/drawing/2014/main" id="{6ACBF776-0BC3-CA9A-7C87-3CF550756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5985" r="11886" b="37358"/>
          <a:stretch/>
        </p:blipFill>
        <p:spPr bwMode="auto">
          <a:xfrm>
            <a:off x="7400718" y="2757728"/>
            <a:ext cx="4641624" cy="260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B2C89-C6A4-DFF6-5035-71BEF18DC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D70B9974-7A42-88D8-507E-4279D7561039}"/>
              </a:ext>
            </a:extLst>
          </p:cNvPr>
          <p:cNvSpPr txBox="1">
            <a:spLocks/>
          </p:cNvSpPr>
          <p:nvPr/>
        </p:nvSpPr>
        <p:spPr>
          <a:xfrm>
            <a:off x="260130" y="422203"/>
            <a:ext cx="6629400" cy="689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1E5082"/>
                </a:solidFill>
              </a:rPr>
              <a:t>INTRODUZIONE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41033E-30F0-A2C5-DEF6-FB036AC2423C}"/>
              </a:ext>
            </a:extLst>
          </p:cNvPr>
          <p:cNvSpPr txBox="1"/>
          <p:nvPr/>
        </p:nvSpPr>
        <p:spPr>
          <a:xfrm>
            <a:off x="186226" y="1145604"/>
            <a:ext cx="5456842" cy="114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Tasso di </a:t>
            </a:r>
            <a:r>
              <a:rPr lang="en-US" sz="2400" dirty="0" err="1">
                <a:solidFill>
                  <a:srgbClr val="3C4245"/>
                </a:solidFill>
                <a:sym typeface="Wingdings" panose="05000000000000000000" pitchFamily="2" charset="2"/>
              </a:rPr>
              <a:t>mortalità</a:t>
            </a: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3C4245"/>
                </a:solidFill>
                <a:sym typeface="Wingdings" panose="05000000000000000000" pitchFamily="2" charset="2"/>
              </a:rPr>
              <a:t>perioperatorio</a:t>
            </a:r>
            <a:r>
              <a:rPr lang="en-US" sz="2400" b="0" i="0" dirty="0">
                <a:solidFill>
                  <a:srgbClr val="3C4245"/>
                </a:solidFill>
                <a:effectLst/>
                <a:sym typeface="Wingdings" panose="05000000000000000000" pitchFamily="2" charset="2"/>
              </a:rPr>
              <a:t>  0.08%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Tasso di </a:t>
            </a:r>
            <a:r>
              <a:rPr lang="en-US" sz="2400" dirty="0" err="1">
                <a:solidFill>
                  <a:srgbClr val="3C4245"/>
                </a:solidFill>
                <a:sym typeface="Wingdings" panose="05000000000000000000" pitchFamily="2" charset="2"/>
              </a:rPr>
              <a:t>complicanze</a:t>
            </a: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 circa 17%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8C3D02-B946-176C-D475-EC22E8A60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555"/>
          <a:stretch/>
        </p:blipFill>
        <p:spPr>
          <a:xfrm>
            <a:off x="260130" y="2412874"/>
            <a:ext cx="2138700" cy="69218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5B31DCC-AFBF-B50A-B452-19056A52E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0" r="28165"/>
          <a:stretch/>
        </p:blipFill>
        <p:spPr>
          <a:xfrm>
            <a:off x="352751" y="3087363"/>
            <a:ext cx="5123793" cy="69218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B74743D-D451-B95F-08D0-4DF098F1D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29"/>
          <a:stretch/>
        </p:blipFill>
        <p:spPr>
          <a:xfrm>
            <a:off x="3103990" y="2470209"/>
            <a:ext cx="2372554" cy="692186"/>
          </a:xfrm>
          <a:prstGeom prst="rect">
            <a:avLst/>
          </a:prstGeom>
        </p:spPr>
      </p:pic>
      <p:pic>
        <p:nvPicPr>
          <p:cNvPr id="2050" name="Picture 2" descr="Artificial Intelligence And Machine Learning | AITS Rajampet">
            <a:extLst>
              <a:ext uri="{FF2B5EF4-FFF2-40B4-BE49-F238E27FC236}">
                <a16:creationId xmlns:a16="http://schemas.microsoft.com/office/drawing/2014/main" id="{B07F9495-7F57-A33A-6564-B159C012C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r="4394"/>
          <a:stretch/>
        </p:blipFill>
        <p:spPr bwMode="auto">
          <a:xfrm>
            <a:off x="7676907" y="766836"/>
            <a:ext cx="4148302" cy="168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456C0A-CF99-7A08-065E-7DF483B837F4}"/>
              </a:ext>
            </a:extLst>
          </p:cNvPr>
          <p:cNvSpPr txBox="1"/>
          <p:nvPr/>
        </p:nvSpPr>
        <p:spPr>
          <a:xfrm>
            <a:off x="352751" y="3763569"/>
            <a:ext cx="5456842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3C4245"/>
                </a:solidFill>
                <a:sym typeface="Wingdings" panose="05000000000000000000" pitchFamily="2" charset="2"/>
              </a:rPr>
              <a:t>Modelli</a:t>
            </a: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3C4245"/>
                </a:solidFill>
                <a:sym typeface="Wingdings" panose="05000000000000000000" pitchFamily="2" charset="2"/>
              </a:rPr>
              <a:t>statistici</a:t>
            </a: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3C4245"/>
                </a:solidFill>
                <a:sym typeface="Wingdings" panose="05000000000000000000" pitchFamily="2" charset="2"/>
              </a:rPr>
              <a:t>convenzionali</a:t>
            </a:r>
            <a:r>
              <a:rPr lang="en-US" sz="2400" dirty="0">
                <a:solidFill>
                  <a:srgbClr val="3C4245"/>
                </a:solidFill>
                <a:sym typeface="Wingdings" panose="05000000000000000000" pitchFamily="2" charset="2"/>
              </a:rPr>
              <a:t>!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F222AFE-8B33-3A33-3F50-81C68AB0C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26" y="5118016"/>
            <a:ext cx="3625794" cy="155285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2CCA2FE-6B49-FA88-CEBF-D4712201C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302" y="4556516"/>
            <a:ext cx="4149291" cy="1659717"/>
          </a:xfrm>
          <a:prstGeom prst="rect">
            <a:avLst/>
          </a:prstGeom>
        </p:spPr>
      </p:pic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051CCAF4-6425-9916-9A98-384E771532A5}"/>
              </a:ext>
            </a:extLst>
          </p:cNvPr>
          <p:cNvSpPr/>
          <p:nvPr/>
        </p:nvSpPr>
        <p:spPr>
          <a:xfrm>
            <a:off x="5643068" y="3582828"/>
            <a:ext cx="1916821" cy="68926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6CADA8E-3821-B963-1D7D-8542E26762ED}"/>
              </a:ext>
            </a:extLst>
          </p:cNvPr>
          <p:cNvSpPr txBox="1"/>
          <p:nvPr/>
        </p:nvSpPr>
        <p:spPr>
          <a:xfrm>
            <a:off x="7676907" y="3708954"/>
            <a:ext cx="4148302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>
                <a:solidFill>
                  <a:srgbClr val="0D0D0D"/>
                </a:solidFill>
                <a:latin typeface="Söhne"/>
              </a:rPr>
              <a:t>ML</a:t>
            </a:r>
            <a:r>
              <a:rPr lang="it-IT" sz="2400" dirty="0">
                <a:solidFill>
                  <a:srgbClr val="0D0D0D"/>
                </a:solidFill>
                <a:latin typeface="Söhne"/>
              </a:rPr>
              <a:t> vs </a:t>
            </a:r>
            <a:r>
              <a:rPr lang="it-IT" sz="2400" b="1" dirty="0">
                <a:solidFill>
                  <a:srgbClr val="0D0D0D"/>
                </a:solidFill>
                <a:latin typeface="Söhne"/>
              </a:rPr>
              <a:t>MBSAQIP</a:t>
            </a:r>
            <a:r>
              <a:rPr lang="it-IT" sz="2400" dirty="0">
                <a:solidFill>
                  <a:srgbClr val="0D0D0D"/>
                </a:solidFill>
                <a:latin typeface="Söhne"/>
              </a:rPr>
              <a:t> score nel predire le complicanze a 30 giorni dopo chirurgia bariatrico-metabolica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3878AA7-6DE2-1C6E-84A3-E3B51BD565FB}"/>
              </a:ext>
            </a:extLst>
          </p:cNvPr>
          <p:cNvSpPr txBox="1"/>
          <p:nvPr/>
        </p:nvSpPr>
        <p:spPr>
          <a:xfrm>
            <a:off x="7676907" y="2720339"/>
            <a:ext cx="41483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-50" dirty="0">
                <a:solidFill>
                  <a:srgbClr val="1E5082"/>
                </a:solidFill>
                <a:ea typeface="+mj-ea"/>
                <a:cs typeface="+mj-cs"/>
              </a:rPr>
              <a:t>Obiettivo</a:t>
            </a:r>
          </a:p>
        </p:txBody>
      </p:sp>
    </p:spTree>
    <p:extLst>
      <p:ext uri="{BB962C8B-B14F-4D97-AF65-F5344CB8AC3E}">
        <p14:creationId xmlns:p14="http://schemas.microsoft.com/office/powerpoint/2010/main" val="86721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71244-33C7-2662-957B-CA25DC76A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14A799AE-71F7-A108-BEE6-00D88C9BED88}"/>
              </a:ext>
            </a:extLst>
          </p:cNvPr>
          <p:cNvSpPr txBox="1">
            <a:spLocks/>
          </p:cNvSpPr>
          <p:nvPr/>
        </p:nvSpPr>
        <p:spPr>
          <a:xfrm>
            <a:off x="260130" y="422203"/>
            <a:ext cx="6629400" cy="689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1E5082"/>
                </a:solidFill>
              </a:rPr>
              <a:t>MATERIALI E METODI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E3415B3-4B9B-6D0B-20CC-8D630E1B6CCC}"/>
              </a:ext>
            </a:extLst>
          </p:cNvPr>
          <p:cNvSpPr txBox="1"/>
          <p:nvPr/>
        </p:nvSpPr>
        <p:spPr>
          <a:xfrm>
            <a:off x="260130" y="2159690"/>
            <a:ext cx="4572001" cy="3434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3200" b="1" spc="-50" dirty="0" err="1">
                <a:solidFill>
                  <a:srgbClr val="1E5082"/>
                </a:solidFill>
                <a:ea typeface="+mj-ea"/>
                <a:cs typeface="+mj-cs"/>
              </a:rPr>
              <a:t>Modelli</a:t>
            </a:r>
            <a:r>
              <a:rPr lang="en-US" sz="3200" b="1" spc="-50" dirty="0">
                <a:solidFill>
                  <a:srgbClr val="1E5082"/>
                </a:solidFill>
                <a:ea typeface="+mj-ea"/>
                <a:cs typeface="+mj-cs"/>
              </a:rPr>
              <a:t> di ML </a:t>
            </a:r>
            <a:r>
              <a:rPr lang="en-US" sz="3200" b="1" spc="-50" dirty="0" err="1">
                <a:solidFill>
                  <a:srgbClr val="1E5082"/>
                </a:solidFill>
                <a:ea typeface="+mj-ea"/>
                <a:cs typeface="+mj-cs"/>
              </a:rPr>
              <a:t>utilizzati</a:t>
            </a:r>
            <a:endParaRPr lang="en-US" sz="3200" b="1" spc="-50" dirty="0">
              <a:solidFill>
                <a:srgbClr val="1E5082"/>
              </a:solidFill>
              <a:ea typeface="+mj-ea"/>
              <a:cs typeface="+mj-cs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Logistic Regression (LR)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Support Vector Machine (SVM)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Random Forest (RF)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K-Nearest </a:t>
            </a:r>
            <a:r>
              <a:rPr lang="en-GB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Neighbors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(KNN)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Multi-Layer Perceptron (MLP)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Extreme Gradient Boosting (XGB)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60CCB3-6041-B54A-1C59-657F4D9268D9}"/>
              </a:ext>
            </a:extLst>
          </p:cNvPr>
          <p:cNvSpPr txBox="1"/>
          <p:nvPr/>
        </p:nvSpPr>
        <p:spPr>
          <a:xfrm>
            <a:off x="7827580" y="2159689"/>
            <a:ext cx="5983014" cy="3434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sz="3200" b="1" spc="-50" dirty="0" err="1">
                <a:solidFill>
                  <a:srgbClr val="1E5082"/>
                </a:solidFill>
                <a:ea typeface="+mj-ea"/>
                <a:cs typeface="+mj-cs"/>
              </a:rPr>
              <a:t>Complicanze</a:t>
            </a:r>
            <a:r>
              <a:rPr lang="en-GB" sz="3200" b="1" spc="-50" dirty="0">
                <a:solidFill>
                  <a:srgbClr val="1E5082"/>
                </a:solidFill>
                <a:ea typeface="+mj-ea"/>
                <a:cs typeface="+mj-cs"/>
              </a:rPr>
              <a:t> a 30 </a:t>
            </a:r>
            <a:r>
              <a:rPr lang="en-GB" sz="3200" b="1" spc="-50" dirty="0" err="1">
                <a:solidFill>
                  <a:srgbClr val="1E5082"/>
                </a:solidFill>
                <a:ea typeface="+mj-ea"/>
                <a:cs typeface="+mj-cs"/>
              </a:rPr>
              <a:t>giorni</a:t>
            </a:r>
            <a:endParaRPr lang="en-GB" sz="3200" b="1" spc="-50" dirty="0">
              <a:solidFill>
                <a:srgbClr val="1E5082"/>
              </a:solidFill>
              <a:ea typeface="+mj-ea"/>
              <a:cs typeface="+mj-cs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Deiscenza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anastomotica</a:t>
            </a:r>
            <a:endParaRPr lang="en-GB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ea typeface="Arial" panose="020B0604020202020204" pitchFamily="34" charset="0"/>
              </a:rPr>
              <a:t>Sanguinamento</a:t>
            </a:r>
            <a:endParaRPr lang="en-GB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SSI</a:t>
            </a: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ea typeface="Arial" panose="020B0604020202020204" pitchFamily="34" charset="0"/>
              </a:rPr>
              <a:t>Reintervento</a:t>
            </a:r>
            <a:endParaRPr lang="en-GB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Riammissione</a:t>
            </a:r>
            <a:endParaRPr lang="en-GB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</a:rPr>
              <a:t>Morte 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8B89D5D-4A60-DABF-0287-524756C22DB9}"/>
              </a:ext>
            </a:extLst>
          </p:cNvPr>
          <p:cNvSpPr txBox="1"/>
          <p:nvPr/>
        </p:nvSpPr>
        <p:spPr>
          <a:xfrm>
            <a:off x="260130" y="5764252"/>
            <a:ext cx="3929588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</a:rPr>
              <a:t>Ratio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80/20 per </a:t>
            </a:r>
            <a:r>
              <a:rPr lang="en-GB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dividere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il dataset </a:t>
            </a:r>
            <a:r>
              <a:rPr lang="en-GB" dirty="0" err="1">
                <a:latin typeface="Calibri" panose="020F0502020204030204" pitchFamily="34" charset="0"/>
                <a:ea typeface="Arial" panose="020B0604020202020204" pitchFamily="34" charset="0"/>
              </a:rPr>
              <a:t>nei</a:t>
            </a: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Arial" panose="020B0604020202020204" pitchFamily="34" charset="0"/>
              </a:rPr>
              <a:t>gruppi</a:t>
            </a: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training e test </a:t>
            </a: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</a:rPr>
              <a:t>in </a:t>
            </a:r>
            <a:r>
              <a:rPr lang="en-GB" dirty="0" err="1">
                <a:latin typeface="Calibri" panose="020F0502020204030204" pitchFamily="34" charset="0"/>
                <a:ea typeface="Arial" panose="020B0604020202020204" pitchFamily="34" charset="0"/>
              </a:rPr>
              <a:t>maniera</a:t>
            </a: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Arial" panose="020B0604020202020204" pitchFamily="34" charset="0"/>
              </a:rPr>
              <a:t>casuale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504097B-00A4-2CE5-1513-A588D4DC24A5}"/>
              </a:ext>
            </a:extLst>
          </p:cNvPr>
          <p:cNvSpPr txBox="1"/>
          <p:nvPr/>
        </p:nvSpPr>
        <p:spPr>
          <a:xfrm>
            <a:off x="886482" y="1111469"/>
            <a:ext cx="10419036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Studio di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coorte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retrospettivo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su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pazienti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con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età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&gt;18 anni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sottoposti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chirurgia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bariatrico-metabolica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tra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gennaio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2006 e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dicembre</a:t>
            </a: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2020</a:t>
            </a:r>
          </a:p>
        </p:txBody>
      </p:sp>
      <p:pic>
        <p:nvPicPr>
          <p:cNvPr id="3074" name="Picture 2" descr="Machine Learning PNG Transparent Images - PNG All">
            <a:extLst>
              <a:ext uri="{FF2B5EF4-FFF2-40B4-BE49-F238E27FC236}">
                <a16:creationId xmlns:a16="http://schemas.microsoft.com/office/drawing/2014/main" id="{3A6B79A2-9AF7-4605-FCC7-8D0BFE78C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79" y="2562371"/>
            <a:ext cx="2314842" cy="31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6DB693B-1067-B724-3AFB-495273BE10B8}"/>
              </a:ext>
            </a:extLst>
          </p:cNvPr>
          <p:cNvSpPr txBox="1"/>
          <p:nvPr/>
        </p:nvSpPr>
        <p:spPr>
          <a:xfrm>
            <a:off x="7522779" y="5774881"/>
            <a:ext cx="4598277" cy="87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</a:rPr>
              <a:t>Altri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</a:rPr>
              <a:t>dati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: </a:t>
            </a:r>
            <a:r>
              <a:rPr lang="it-IT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età, BMI, sesso, comorbidità, esami ematici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</a:rPr>
              <a:t>, 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MBSAQIP risk score,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tipo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di </a:t>
            </a:r>
            <a:r>
              <a:rPr lang="en-US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intervento</a:t>
            </a:r>
            <a:endParaRPr lang="it-IT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4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779CC-8B8D-E8ED-2222-1A320BECC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FECCE301-3799-1CA1-EB71-49B44510100F}"/>
              </a:ext>
            </a:extLst>
          </p:cNvPr>
          <p:cNvSpPr txBox="1">
            <a:spLocks/>
          </p:cNvSpPr>
          <p:nvPr/>
        </p:nvSpPr>
        <p:spPr>
          <a:xfrm>
            <a:off x="260130" y="422203"/>
            <a:ext cx="6629400" cy="689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1E5082"/>
                </a:solidFill>
              </a:rPr>
              <a:t>RISULTATI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0F75AE-354B-7EBD-C9FF-1AD6083EB72A}"/>
              </a:ext>
            </a:extLst>
          </p:cNvPr>
          <p:cNvSpPr txBox="1"/>
          <p:nvPr/>
        </p:nvSpPr>
        <p:spPr>
          <a:xfrm>
            <a:off x="257498" y="1475133"/>
            <a:ext cx="3988677" cy="4269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 err="1">
                <a:latin typeface="Calibri" panose="020F0502020204030204" pitchFamily="34" charset="0"/>
                <a:ea typeface="Arial" panose="020B0604020202020204" pitchFamily="34" charset="0"/>
              </a:rPr>
              <a:t>C</a:t>
            </a:r>
            <a:r>
              <a:rPr lang="en-US" sz="20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omplicanze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a 30 </a:t>
            </a:r>
            <a:r>
              <a:rPr lang="en-US" sz="20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giorni</a:t>
            </a:r>
            <a:r>
              <a:rPr lang="en-US" sz="2000" dirty="0">
                <a:effectLst/>
                <a:latin typeface="Calibri" panose="020F050202020403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 68 (16%)</a:t>
            </a: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endParaRPr lang="en-US" dirty="0">
              <a:latin typeface="Calibri" panose="020F0502020204030204" pitchFamily="34" charset="0"/>
              <a:ea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800" b="1" spc="-50" dirty="0" err="1">
                <a:solidFill>
                  <a:srgbClr val="1E5082"/>
                </a:solidFill>
                <a:ea typeface="+mj-ea"/>
                <a:cs typeface="+mj-cs"/>
                <a:sym typeface="Wingdings" panose="05000000000000000000" pitchFamily="2" charset="2"/>
              </a:rPr>
              <a:t>Complicanze</a:t>
            </a:r>
            <a:r>
              <a:rPr lang="en-US" sz="2800" b="1" spc="-50" dirty="0">
                <a:solidFill>
                  <a:srgbClr val="1E5082"/>
                </a:solidFill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en-US" sz="2800" b="1" spc="-50" dirty="0" err="1">
                <a:solidFill>
                  <a:srgbClr val="1E5082"/>
                </a:solidFill>
                <a:ea typeface="+mj-ea"/>
                <a:cs typeface="+mj-cs"/>
                <a:sym typeface="Wingdings" panose="05000000000000000000" pitchFamily="2" charset="2"/>
              </a:rPr>
              <a:t>chirurgiche</a:t>
            </a:r>
            <a:endParaRPr lang="en-US" sz="2800" b="1" spc="-50" dirty="0">
              <a:solidFill>
                <a:srgbClr val="1E5082"/>
              </a:solidFill>
              <a:ea typeface="+mj-ea"/>
              <a:cs typeface="+mj-cs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Deiscenza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anastomotica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18 (4.25%)</a:t>
            </a:r>
            <a:endParaRPr lang="en-GB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</a:rPr>
              <a:t>Sanguinamento</a:t>
            </a: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10 (2.36%)</a:t>
            </a:r>
            <a:endParaRPr lang="en-GB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SSI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5 (1.18%)</a:t>
            </a:r>
            <a:endParaRPr lang="en-GB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ea typeface="Arial" panose="020B0604020202020204" pitchFamily="34" charset="0"/>
              </a:rPr>
              <a:t>Reintervento</a:t>
            </a: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22 (5.18%) </a:t>
            </a:r>
            <a:endParaRPr lang="en-GB" dirty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Riammissione</a:t>
            </a:r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21 (4.95%)</a:t>
            </a:r>
            <a:endParaRPr lang="en-GB" sz="18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</a:rPr>
              <a:t>Morte</a:t>
            </a:r>
            <a:r>
              <a:rPr lang="en-GB" dirty="0">
                <a:latin typeface="Calibri" panose="020F0502020204030204" pitchFamily="34" charset="0"/>
                <a:ea typeface="Arial" panose="020B0604020202020204" pitchFamily="34" charset="0"/>
                <a:sym typeface="Wingdings" panose="05000000000000000000" pitchFamily="2" charset="2"/>
              </a:rPr>
              <a:t> 0</a:t>
            </a:r>
            <a:endParaRPr lang="en-US" sz="1800" dirty="0">
              <a:effectLst/>
              <a:latin typeface="Calibri" panose="020F0502020204030204" pitchFamily="34" charset="0"/>
              <a:ea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16F70254-1038-A79F-0D34-FD421F7E4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51020"/>
              </p:ext>
            </p:extLst>
          </p:nvPr>
        </p:nvGraphicFramePr>
        <p:xfrm>
          <a:off x="4248805" y="387160"/>
          <a:ext cx="7685697" cy="6090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2755">
                  <a:extLst>
                    <a:ext uri="{9D8B030D-6E8A-4147-A177-3AD203B41FA5}">
                      <a16:colId xmlns:a16="http://schemas.microsoft.com/office/drawing/2014/main" val="3971795328"/>
                    </a:ext>
                  </a:extLst>
                </a:gridCol>
                <a:gridCol w="1649918">
                  <a:extLst>
                    <a:ext uri="{9D8B030D-6E8A-4147-A177-3AD203B41FA5}">
                      <a16:colId xmlns:a16="http://schemas.microsoft.com/office/drawing/2014/main" val="3026078519"/>
                    </a:ext>
                  </a:extLst>
                </a:gridCol>
                <a:gridCol w="1696154">
                  <a:extLst>
                    <a:ext uri="{9D8B030D-6E8A-4147-A177-3AD203B41FA5}">
                      <a16:colId xmlns:a16="http://schemas.microsoft.com/office/drawing/2014/main" val="937723715"/>
                    </a:ext>
                  </a:extLst>
                </a:gridCol>
                <a:gridCol w="1818407">
                  <a:extLst>
                    <a:ext uri="{9D8B030D-6E8A-4147-A177-3AD203B41FA5}">
                      <a16:colId xmlns:a16="http://schemas.microsoft.com/office/drawing/2014/main" val="1604618865"/>
                    </a:ext>
                  </a:extLst>
                </a:gridCol>
                <a:gridCol w="1028463">
                  <a:extLst>
                    <a:ext uri="{9D8B030D-6E8A-4147-A177-3AD203B41FA5}">
                      <a16:colId xmlns:a16="http://schemas.microsoft.com/office/drawing/2014/main" val="1628885351"/>
                    </a:ext>
                  </a:extLst>
                </a:gridCol>
              </a:tblGrid>
              <a:tr h="1159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100" dirty="0">
                          <a:effectLst/>
                        </a:rPr>
                        <a:t> 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Tutti i pazienti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(n = 424)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No complicanze a 30 giorni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(n = 356)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Complicanze a 30 giorni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1" kern="100" dirty="0">
                          <a:effectLst/>
                        </a:rPr>
                        <a:t>(n = 68)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p-</a:t>
                      </a:r>
                      <a:r>
                        <a:rPr lang="it-IT" sz="1600" b="1" kern="100" dirty="0" err="1">
                          <a:effectLst/>
                        </a:rPr>
                        <a:t>value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028973"/>
                  </a:ext>
                </a:extLst>
              </a:tr>
              <a:tr h="321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Età </a:t>
                      </a: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44 (13)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44.2 (12.7)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45 (15)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NS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37375"/>
                  </a:ext>
                </a:extLst>
              </a:tr>
              <a:tr h="321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BMI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44.6 (7.2)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44.6 (6.83)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43.2 (8.02)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NS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90190"/>
                  </a:ext>
                </a:extLst>
              </a:tr>
              <a:tr h="321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Sesso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296 (69.8)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246 (69.1)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50 (73.5)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NS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099732"/>
                  </a:ext>
                </a:extLst>
              </a:tr>
              <a:tr h="321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MRGE</a:t>
                      </a:r>
                    </a:p>
                  </a:txBody>
                  <a:tcPr marL="36354" marR="3635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74 (17.2)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53 (14.9)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21 (30.9)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 0.003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60614"/>
                  </a:ext>
                </a:extLst>
              </a:tr>
              <a:tr h="8357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Bilirubina totale (mg/</a:t>
                      </a:r>
                      <a:r>
                        <a:rPr lang="it-IT" sz="1600" b="1" kern="100" dirty="0" err="1">
                          <a:effectLst/>
                        </a:rPr>
                        <a:t>dL</a:t>
                      </a:r>
                      <a:r>
                        <a:rPr lang="it-IT" sz="1600" b="1" kern="100" dirty="0">
                          <a:effectLst/>
                        </a:rPr>
                        <a:t>)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0.62 (0.33)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0.63 (0.34)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0.58 (0.29)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 0.04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29407"/>
                  </a:ext>
                </a:extLst>
              </a:tr>
              <a:tr h="412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Ferritina (</a:t>
                      </a:r>
                      <a:r>
                        <a:rPr lang="it-IT" sz="1600" b="1" kern="100" dirty="0" err="1">
                          <a:effectLst/>
                        </a:rPr>
                        <a:t>μg</a:t>
                      </a:r>
                      <a:r>
                        <a:rPr lang="it-IT" sz="1600" b="1" kern="100" dirty="0">
                          <a:effectLst/>
                        </a:rPr>
                        <a:t>/L)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57 (54)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65 (55.9)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43 (39.1)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0.001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062668"/>
                  </a:ext>
                </a:extLst>
              </a:tr>
              <a:tr h="321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Insulina (IU)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18.4 (9.8)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19.5 (10.1)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15.7 (8.5)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0.007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6450"/>
                  </a:ext>
                </a:extLst>
              </a:tr>
              <a:tr h="6806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MBSAQIP Risk Score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5.38 (2.65)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5.38 (2.5)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5.77 (3.68)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NS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019316"/>
                  </a:ext>
                </a:extLst>
              </a:tr>
              <a:tr h="6806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di intervento</a:t>
                      </a: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>
                          <a:effectLst/>
                        </a:rPr>
                        <a:t> </a:t>
                      </a:r>
                      <a:endParaRPr lang="it-IT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 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NS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23915"/>
                  </a:ext>
                </a:extLst>
              </a:tr>
              <a:tr h="32174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600" b="1" kern="100" dirty="0">
                          <a:effectLst/>
                        </a:rPr>
                        <a:t>GBP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270 (63.7)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224 (62.9)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46 (67.6)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 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446167"/>
                  </a:ext>
                </a:extLst>
              </a:tr>
              <a:tr h="32174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it-IT" sz="1600" b="1" kern="100" dirty="0">
                          <a:effectLst/>
                        </a:rPr>
                        <a:t>GS</a:t>
                      </a:r>
                      <a:endParaRPr lang="it-IT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154 (36.3)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132 (37.1)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22 (32.3)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600" kern="100" dirty="0">
                          <a:effectLst/>
                        </a:rPr>
                        <a:t> </a:t>
                      </a:r>
                      <a:endParaRPr lang="it-IT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54" marR="3635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420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71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72DFD19E-9A31-0B07-A4E9-09055315088D}"/>
              </a:ext>
            </a:extLst>
          </p:cNvPr>
          <p:cNvSpPr txBox="1">
            <a:spLocks/>
          </p:cNvSpPr>
          <p:nvPr/>
        </p:nvSpPr>
        <p:spPr>
          <a:xfrm>
            <a:off x="262117" y="172808"/>
            <a:ext cx="6629400" cy="689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1E5082"/>
                </a:solidFill>
              </a:rPr>
              <a:t>RISULTATI</a:t>
            </a:r>
          </a:p>
        </p:txBody>
      </p:sp>
      <p:pic>
        <p:nvPicPr>
          <p:cNvPr id="3" name="Picture 1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9FE9CD41-332E-28D6-C194-13DF7E7288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0" y="922279"/>
            <a:ext cx="3237763" cy="2946362"/>
          </a:xfrm>
          <a:prstGeom prst="rect">
            <a:avLst/>
          </a:prstGeom>
        </p:spPr>
      </p:pic>
      <p:pic>
        <p:nvPicPr>
          <p:cNvPr id="4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8140338-0A92-F662-CB36-5D63F81C52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0" y="3935919"/>
            <a:ext cx="3237763" cy="2922081"/>
          </a:xfrm>
          <a:prstGeom prst="rect">
            <a:avLst/>
          </a:prstGeom>
        </p:spPr>
      </p:pic>
      <p:sp>
        <p:nvSpPr>
          <p:cNvPr id="5" name="Cerchio vuoto 4">
            <a:extLst>
              <a:ext uri="{FF2B5EF4-FFF2-40B4-BE49-F238E27FC236}">
                <a16:creationId xmlns:a16="http://schemas.microsoft.com/office/drawing/2014/main" id="{D295FFC8-BE71-98BC-737F-C175BB8AFB10}"/>
              </a:ext>
            </a:extLst>
          </p:cNvPr>
          <p:cNvSpPr/>
          <p:nvPr/>
        </p:nvSpPr>
        <p:spPr>
          <a:xfrm>
            <a:off x="2480583" y="2870012"/>
            <a:ext cx="1244021" cy="354723"/>
          </a:xfrm>
          <a:prstGeom prst="donut">
            <a:avLst>
              <a:gd name="adj" fmla="val 72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erchio vuoto 5">
            <a:extLst>
              <a:ext uri="{FF2B5EF4-FFF2-40B4-BE49-F238E27FC236}">
                <a16:creationId xmlns:a16="http://schemas.microsoft.com/office/drawing/2014/main" id="{DE927845-2504-C79A-8A77-3A077A67CB8F}"/>
              </a:ext>
            </a:extLst>
          </p:cNvPr>
          <p:cNvSpPr/>
          <p:nvPr/>
        </p:nvSpPr>
        <p:spPr>
          <a:xfrm>
            <a:off x="2430133" y="5854542"/>
            <a:ext cx="1294471" cy="362607"/>
          </a:xfrm>
          <a:prstGeom prst="donut">
            <a:avLst>
              <a:gd name="adj" fmla="val 72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02F137-313A-964C-28B2-4506CCC0F63E}"/>
              </a:ext>
            </a:extLst>
          </p:cNvPr>
          <p:cNvSpPr txBox="1"/>
          <p:nvPr/>
        </p:nvSpPr>
        <p:spPr>
          <a:xfrm>
            <a:off x="7956707" y="84537"/>
            <a:ext cx="3855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spc="-50" dirty="0">
                <a:solidFill>
                  <a:srgbClr val="1E5082"/>
                </a:solidFill>
                <a:ea typeface="+mj-ea"/>
                <a:cs typeface="+mj-cs"/>
              </a:rPr>
              <a:t>15 </a:t>
            </a:r>
            <a:r>
              <a:rPr lang="en-GB" sz="2400" b="1" spc="-50" dirty="0" err="1">
                <a:solidFill>
                  <a:srgbClr val="1E5082"/>
                </a:solidFill>
                <a:ea typeface="+mj-ea"/>
                <a:cs typeface="+mj-cs"/>
              </a:rPr>
              <a:t>fattori</a:t>
            </a:r>
            <a:r>
              <a:rPr lang="en-GB" sz="2400" b="1" spc="-50" dirty="0">
                <a:solidFill>
                  <a:srgbClr val="1E5082"/>
                </a:solidFill>
                <a:ea typeface="+mj-ea"/>
                <a:cs typeface="+mj-cs"/>
              </a:rPr>
              <a:t> </a:t>
            </a:r>
            <a:r>
              <a:rPr lang="en-GB" sz="2400" b="1" spc="-50" dirty="0" err="1">
                <a:solidFill>
                  <a:srgbClr val="1E5082"/>
                </a:solidFill>
                <a:ea typeface="+mj-ea"/>
                <a:cs typeface="+mj-cs"/>
              </a:rPr>
              <a:t>più</a:t>
            </a:r>
            <a:r>
              <a:rPr lang="en-GB" sz="2400" b="1" spc="-50" dirty="0">
                <a:solidFill>
                  <a:srgbClr val="1E5082"/>
                </a:solidFill>
                <a:ea typeface="+mj-ea"/>
                <a:cs typeface="+mj-cs"/>
              </a:rPr>
              <a:t> </a:t>
            </a:r>
            <a:r>
              <a:rPr lang="en-GB" sz="2400" b="1" spc="-50" dirty="0" err="1">
                <a:solidFill>
                  <a:srgbClr val="1E5082"/>
                </a:solidFill>
                <a:ea typeface="+mj-ea"/>
                <a:cs typeface="+mj-cs"/>
              </a:rPr>
              <a:t>importanti</a:t>
            </a:r>
            <a:r>
              <a:rPr lang="en-GB" sz="2400" b="1" spc="-50" dirty="0">
                <a:solidFill>
                  <a:srgbClr val="1E5082"/>
                </a:solidFill>
                <a:ea typeface="+mj-ea"/>
                <a:cs typeface="+mj-cs"/>
              </a:rPr>
              <a:t> per la </a:t>
            </a:r>
            <a:r>
              <a:rPr lang="en-GB" sz="2400" b="1" spc="-50" dirty="0" err="1">
                <a:solidFill>
                  <a:srgbClr val="1E5082"/>
                </a:solidFill>
                <a:ea typeface="+mj-ea"/>
                <a:cs typeface="+mj-cs"/>
              </a:rPr>
              <a:t>predizione</a:t>
            </a:r>
            <a:r>
              <a:rPr lang="en-GB" sz="2400" b="1" spc="-50" dirty="0">
                <a:solidFill>
                  <a:srgbClr val="1E5082"/>
                </a:solidFill>
                <a:ea typeface="+mj-ea"/>
                <a:cs typeface="+mj-cs"/>
              </a:rPr>
              <a:t> </a:t>
            </a:r>
            <a:r>
              <a:rPr lang="en-GB" sz="2400" b="1" spc="-50" dirty="0" err="1">
                <a:solidFill>
                  <a:srgbClr val="1E5082"/>
                </a:solidFill>
                <a:ea typeface="+mj-ea"/>
                <a:cs typeface="+mj-cs"/>
              </a:rPr>
              <a:t>dell’outcome</a:t>
            </a:r>
            <a:endParaRPr lang="it-IT" sz="2400" b="1" spc="-50" dirty="0">
              <a:solidFill>
                <a:srgbClr val="1E5082"/>
              </a:solidFill>
              <a:ea typeface="+mj-ea"/>
              <a:cs typeface="+mj-cs"/>
            </a:endParaRPr>
          </a:p>
        </p:txBody>
      </p:sp>
      <p:pic>
        <p:nvPicPr>
          <p:cNvPr id="9" name="Picture 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0B2223E3-DDF3-135A-E65E-84760664EC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24"/>
          <a:stretch/>
        </p:blipFill>
        <p:spPr>
          <a:xfrm>
            <a:off x="7822811" y="915534"/>
            <a:ext cx="3989189" cy="2801580"/>
          </a:xfrm>
          <a:prstGeom prst="rect">
            <a:avLst/>
          </a:prstGeom>
        </p:spPr>
      </p:pic>
      <p:pic>
        <p:nvPicPr>
          <p:cNvPr id="10" name="Picture 4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66549F26-3A4E-78C6-96AC-6B33F79885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"/>
          <a:stretch/>
        </p:blipFill>
        <p:spPr>
          <a:xfrm>
            <a:off x="7822811" y="3902246"/>
            <a:ext cx="4122062" cy="282496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B55BFE0-21BE-1F43-D022-63A37BD4D17B}"/>
              </a:ext>
            </a:extLst>
          </p:cNvPr>
          <p:cNvSpPr txBox="1"/>
          <p:nvPr/>
        </p:nvSpPr>
        <p:spPr>
          <a:xfrm>
            <a:off x="5300482" y="2059579"/>
            <a:ext cx="1591035" cy="369332"/>
          </a:xfrm>
          <a:prstGeom prst="rect">
            <a:avLst/>
          </a:prstGeom>
          <a:ln w="38100">
            <a:solidFill>
              <a:srgbClr val="1E50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Random Forest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64073FC-5D5C-35DF-B5FC-F6DFD80E306B}"/>
              </a:ext>
            </a:extLst>
          </p:cNvPr>
          <p:cNvSpPr txBox="1"/>
          <p:nvPr/>
        </p:nvSpPr>
        <p:spPr>
          <a:xfrm>
            <a:off x="4724573" y="5130062"/>
            <a:ext cx="2708867" cy="369332"/>
          </a:xfrm>
          <a:prstGeom prst="rect">
            <a:avLst/>
          </a:prstGeom>
          <a:ln w="38100">
            <a:solidFill>
              <a:srgbClr val="1E50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Extreme Gradient Boosting </a:t>
            </a:r>
            <a:endParaRPr lang="it-IT" dirty="0"/>
          </a:p>
        </p:txBody>
      </p:sp>
      <p:sp>
        <p:nvSpPr>
          <p:cNvPr id="14" name="Parentesi graffa aperta 13">
            <a:extLst>
              <a:ext uri="{FF2B5EF4-FFF2-40B4-BE49-F238E27FC236}">
                <a16:creationId xmlns:a16="http://schemas.microsoft.com/office/drawing/2014/main" id="{56BA97EC-0A26-FF3B-0B76-A319665A49A9}"/>
              </a:ext>
            </a:extLst>
          </p:cNvPr>
          <p:cNvSpPr/>
          <p:nvPr/>
        </p:nvSpPr>
        <p:spPr>
          <a:xfrm>
            <a:off x="7433440" y="843455"/>
            <a:ext cx="296091" cy="2801580"/>
          </a:xfrm>
          <a:prstGeom prst="leftBrace">
            <a:avLst/>
          </a:prstGeom>
          <a:ln w="38100">
            <a:solidFill>
              <a:srgbClr val="1E5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19D1E463-A544-9480-43D3-E7D22CE7B791}"/>
              </a:ext>
            </a:extLst>
          </p:cNvPr>
          <p:cNvSpPr/>
          <p:nvPr/>
        </p:nvSpPr>
        <p:spPr>
          <a:xfrm>
            <a:off x="7487304" y="3902246"/>
            <a:ext cx="296091" cy="2801580"/>
          </a:xfrm>
          <a:prstGeom prst="leftBrace">
            <a:avLst/>
          </a:prstGeom>
          <a:ln w="38100">
            <a:solidFill>
              <a:srgbClr val="1E50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94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3CBFE7F3-876F-BB79-BA8D-BC88249D23DE}"/>
              </a:ext>
            </a:extLst>
          </p:cNvPr>
          <p:cNvSpPr txBox="1">
            <a:spLocks/>
          </p:cNvSpPr>
          <p:nvPr/>
        </p:nvSpPr>
        <p:spPr>
          <a:xfrm>
            <a:off x="262117" y="172808"/>
            <a:ext cx="6629400" cy="689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1E5082"/>
                </a:solidFill>
              </a:rPr>
              <a:t>RISULTATI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53F692D-E4D7-A3C0-EFA0-4D248E324EE2}"/>
              </a:ext>
            </a:extLst>
          </p:cNvPr>
          <p:cNvSpPr txBox="1"/>
          <p:nvPr/>
        </p:nvSpPr>
        <p:spPr>
          <a:xfrm>
            <a:off x="656186" y="1343055"/>
            <a:ext cx="4550055" cy="2343398"/>
          </a:xfrm>
          <a:prstGeom prst="rect">
            <a:avLst/>
          </a:prstGeom>
          <a:ln w="38100">
            <a:solidFill>
              <a:srgbClr val="1E50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-50" dirty="0">
                <a:solidFill>
                  <a:srgbClr val="1E5082"/>
                </a:solidFill>
                <a:ea typeface="+mj-ea"/>
                <a:cs typeface="+mj-cs"/>
              </a:rPr>
              <a:t>Modelli di Machine Learning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latin typeface="Calibri" panose="020F0502020204030204" pitchFamily="34" charset="0"/>
              </a:rPr>
              <a:t>RF:</a:t>
            </a:r>
            <a:r>
              <a:rPr lang="en-GB" sz="2400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>
                <a:latin typeface="Calibri" panose="020F0502020204030204" pitchFamily="34" charset="0"/>
              </a:rPr>
              <a:t>AUROC 0.88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latin typeface="Calibri" panose="020F0502020204030204" pitchFamily="34" charset="0"/>
                <a:sym typeface="Wingdings" panose="05000000000000000000" pitchFamily="2" charset="2"/>
              </a:rPr>
              <a:t>XGB: </a:t>
            </a:r>
            <a:r>
              <a:rPr lang="en-GB" sz="2400" dirty="0">
                <a:latin typeface="Calibri" panose="020F0502020204030204" pitchFamily="34" charset="0"/>
              </a:rPr>
              <a:t>AUROC 0.83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latin typeface="Calibri" panose="020F0502020204030204" pitchFamily="34" charset="0"/>
              </a:rPr>
              <a:t>KNN: AUROC 0.82</a:t>
            </a:r>
          </a:p>
        </p:txBody>
      </p:sp>
      <p:sp>
        <p:nvSpPr>
          <p:cNvPr id="21" name="CasellaDiTesto 12">
            <a:extLst>
              <a:ext uri="{FF2B5EF4-FFF2-40B4-BE49-F238E27FC236}">
                <a16:creationId xmlns:a16="http://schemas.microsoft.com/office/drawing/2014/main" id="{F2A2F6CA-F012-8418-3D17-85448F61FE28}"/>
              </a:ext>
            </a:extLst>
          </p:cNvPr>
          <p:cNvSpPr txBox="1"/>
          <p:nvPr/>
        </p:nvSpPr>
        <p:spPr>
          <a:xfrm>
            <a:off x="1078554" y="4977346"/>
            <a:ext cx="3705318" cy="1235403"/>
          </a:xfrm>
          <a:prstGeom prst="rect">
            <a:avLst/>
          </a:prstGeom>
          <a:ln w="38100">
            <a:solidFill>
              <a:srgbClr val="1E50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-50" dirty="0">
                <a:solidFill>
                  <a:srgbClr val="1E5082"/>
                </a:solidFill>
                <a:ea typeface="+mj-ea"/>
                <a:cs typeface="+mj-cs"/>
              </a:rPr>
              <a:t>MBSAQIP Risk Score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</a:rPr>
              <a:t>AUROC: 0.64</a:t>
            </a:r>
          </a:p>
        </p:txBody>
      </p:sp>
      <p:sp>
        <p:nvSpPr>
          <p:cNvPr id="22" name="TextBox 34">
            <a:extLst>
              <a:ext uri="{FF2B5EF4-FFF2-40B4-BE49-F238E27FC236}">
                <a16:creationId xmlns:a16="http://schemas.microsoft.com/office/drawing/2014/main" id="{F5E9A97E-7476-EB82-E9E3-D2ED542833AA}"/>
              </a:ext>
            </a:extLst>
          </p:cNvPr>
          <p:cNvSpPr txBox="1"/>
          <p:nvPr/>
        </p:nvSpPr>
        <p:spPr>
          <a:xfrm>
            <a:off x="7733055" y="1986294"/>
            <a:ext cx="3802759" cy="1789401"/>
          </a:xfrm>
          <a:prstGeom prst="rect">
            <a:avLst/>
          </a:prstGeom>
          <a:ln w="38100">
            <a:solidFill>
              <a:srgbClr val="1E50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spc="-50" dirty="0" err="1">
                <a:solidFill>
                  <a:srgbClr val="1E5082"/>
                </a:solidFill>
                <a:ea typeface="+mj-ea"/>
                <a:cs typeface="+mj-cs"/>
              </a:rPr>
              <a:t>Complicanze</a:t>
            </a:r>
            <a:r>
              <a:rPr lang="en-GB" sz="2800" b="1" spc="-50" dirty="0">
                <a:solidFill>
                  <a:srgbClr val="1E5082"/>
                </a:solidFill>
                <a:ea typeface="+mj-ea"/>
                <a:cs typeface="+mj-cs"/>
              </a:rPr>
              <a:t> a 30 </a:t>
            </a:r>
            <a:r>
              <a:rPr lang="en-GB" sz="2800" b="1" spc="-50" dirty="0" err="1">
                <a:solidFill>
                  <a:srgbClr val="1E5082"/>
                </a:solidFill>
                <a:ea typeface="+mj-ea"/>
                <a:cs typeface="+mj-cs"/>
              </a:rPr>
              <a:t>giorni</a:t>
            </a:r>
            <a:endParaRPr lang="en-GB" sz="2800" b="1" spc="-50" dirty="0">
              <a:solidFill>
                <a:srgbClr val="1E5082"/>
              </a:solidFill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it-IT" sz="2400" dirty="0" err="1">
                <a:latin typeface="Calibri" panose="020F0502020204030204" pitchFamily="34" charset="0"/>
              </a:rPr>
              <a:t>Cut</a:t>
            </a:r>
            <a:r>
              <a:rPr lang="it-IT" sz="2400" dirty="0">
                <a:latin typeface="Calibri" panose="020F0502020204030204" pitchFamily="34" charset="0"/>
              </a:rPr>
              <a:t>-Off 0.05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latin typeface="Calibri" panose="020F0502020204030204" pitchFamily="34" charset="0"/>
              </a:rPr>
              <a:t>Sensibilità 100%</a:t>
            </a:r>
          </a:p>
        </p:txBody>
      </p:sp>
      <p:pic>
        <p:nvPicPr>
          <p:cNvPr id="24" name="Picture 22">
            <a:extLst>
              <a:ext uri="{FF2B5EF4-FFF2-40B4-BE49-F238E27FC236}">
                <a16:creationId xmlns:a16="http://schemas.microsoft.com/office/drawing/2014/main" id="{75E3B3BF-BE09-262C-C620-79253059B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8" r="12121"/>
          <a:stretch/>
        </p:blipFill>
        <p:spPr>
          <a:xfrm>
            <a:off x="8538784" y="4065602"/>
            <a:ext cx="2474942" cy="2433964"/>
          </a:xfrm>
          <a:prstGeom prst="rect">
            <a:avLst/>
          </a:prstGeom>
        </p:spPr>
      </p:pic>
      <p:sp>
        <p:nvSpPr>
          <p:cNvPr id="25" name="Cerchio vuoto 24">
            <a:extLst>
              <a:ext uri="{FF2B5EF4-FFF2-40B4-BE49-F238E27FC236}">
                <a16:creationId xmlns:a16="http://schemas.microsoft.com/office/drawing/2014/main" id="{C91BEDDA-A1AF-D540-B00C-B2CAB9C4EEEC}"/>
              </a:ext>
            </a:extLst>
          </p:cNvPr>
          <p:cNvSpPr/>
          <p:nvPr/>
        </p:nvSpPr>
        <p:spPr>
          <a:xfrm>
            <a:off x="1347051" y="2514754"/>
            <a:ext cx="2986740" cy="732483"/>
          </a:xfrm>
          <a:prstGeom prst="donut">
            <a:avLst>
              <a:gd name="adj" fmla="val 728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F8F8A8D2-077F-B9B2-3E51-5CB129727E1B}"/>
              </a:ext>
            </a:extLst>
          </p:cNvPr>
          <p:cNvSpPr/>
          <p:nvPr/>
        </p:nvSpPr>
        <p:spPr>
          <a:xfrm>
            <a:off x="4783872" y="2619045"/>
            <a:ext cx="2452500" cy="549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208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DCA09-E96F-DA6F-5C47-953AA731C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2">
            <a:extLst>
              <a:ext uri="{FF2B5EF4-FFF2-40B4-BE49-F238E27FC236}">
                <a16:creationId xmlns:a16="http://schemas.microsoft.com/office/drawing/2014/main" id="{748E48D0-DD14-79CE-8338-7E761192DBF0}"/>
              </a:ext>
            </a:extLst>
          </p:cNvPr>
          <p:cNvSpPr txBox="1">
            <a:spLocks/>
          </p:cNvSpPr>
          <p:nvPr/>
        </p:nvSpPr>
        <p:spPr>
          <a:xfrm>
            <a:off x="260130" y="422203"/>
            <a:ext cx="9987456" cy="689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1E5082"/>
                </a:solidFill>
              </a:rPr>
              <a:t>CONCLUSIONI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538D0E-D5C4-8D74-168F-FAF3DF420604}"/>
              </a:ext>
            </a:extLst>
          </p:cNvPr>
          <p:cNvSpPr txBox="1"/>
          <p:nvPr/>
        </p:nvSpPr>
        <p:spPr>
          <a:xfrm>
            <a:off x="331075" y="1318985"/>
            <a:ext cx="11674366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D0D0D"/>
                </a:solidFill>
                <a:latin typeface="Söhne"/>
              </a:rPr>
              <a:t>I</a:t>
            </a: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 calcolatori di rischio chirurgico hanno migliorato la comprensione dei rischi consentendo un approccio personalizzato al paziente </a:t>
            </a:r>
            <a:endParaRPr lang="it-IT" dirty="0">
              <a:solidFill>
                <a:srgbClr val="0D0D0D"/>
              </a:solidFill>
              <a:latin typeface="Söhne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ML può svolgere un ruolo chiave nel rilevare specifici pattern che possono favorire il riconoscimento delle complicanze </a:t>
            </a:r>
            <a:endParaRPr lang="it-IT" dirty="0">
              <a:solidFill>
                <a:srgbClr val="0D0D0D"/>
              </a:solidFill>
              <a:latin typeface="Söhne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RF ha dimostrato le metriche di prestazione più elevate </a:t>
            </a:r>
            <a:endParaRPr lang="it-IT" dirty="0">
              <a:solidFill>
                <a:srgbClr val="0D0D0D"/>
              </a:solidFill>
              <a:latin typeface="Söhne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RF e XGB identificano ALP e i farmaci per il diabete</a:t>
            </a:r>
            <a:r>
              <a:rPr lang="it-IT" dirty="0">
                <a:solidFill>
                  <a:srgbClr val="0D0D0D"/>
                </a:solidFill>
                <a:latin typeface="Söhne"/>
              </a:rPr>
              <a:t> come fattori che</a:t>
            </a: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 influenzano gli esiti dei pazienti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72BE9A-F564-C9D4-3B38-3AE550D358CB}"/>
              </a:ext>
            </a:extLst>
          </p:cNvPr>
          <p:cNvSpPr txBox="1"/>
          <p:nvPr/>
        </p:nvSpPr>
        <p:spPr>
          <a:xfrm>
            <a:off x="2462892" y="4512771"/>
            <a:ext cx="9245009" cy="1295868"/>
          </a:xfrm>
          <a:prstGeom prst="rect">
            <a:avLst/>
          </a:prstGeom>
          <a:ln w="38100">
            <a:solidFill>
              <a:srgbClr val="1E50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Impossibilità di inserire le complicanze intraoperatorie nei modelli predittivi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D0D0D"/>
                </a:solidFill>
                <a:latin typeface="Söhne"/>
              </a:rPr>
              <a:t>Necessità di grandi popolazioni</a:t>
            </a:r>
            <a:r>
              <a:rPr lang="it-IT" dirty="0">
                <a:solidFill>
                  <a:srgbClr val="0D0D0D"/>
                </a:solidFill>
                <a:latin typeface="Söhne"/>
                <a:sym typeface="Wingdings" panose="05000000000000000000" pitchFamily="2" charset="2"/>
              </a:rPr>
              <a:t> studi multicentrici maggiore eterogeneità campionaria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D0D0D"/>
                </a:solidFill>
                <a:effectLst/>
                <a:latin typeface="Söhne"/>
              </a:rPr>
              <a:t>Possibile disparità tra le conclusioni del ML e le decisioni di medici e pazienti</a:t>
            </a:r>
            <a:r>
              <a:rPr lang="it-IT" dirty="0">
                <a:solidFill>
                  <a:srgbClr val="0D0D0D"/>
                </a:solidFill>
                <a:latin typeface="Söhne"/>
                <a:sym typeface="Wingdings" panose="05000000000000000000" pitchFamily="2" charset="2"/>
              </a:rPr>
              <a:t> </a:t>
            </a:r>
            <a:endParaRPr lang="it-IT" b="0" i="0" dirty="0">
              <a:solidFill>
                <a:srgbClr val="0D0D0D"/>
              </a:solidFill>
              <a:effectLst/>
              <a:latin typeface="Söhne"/>
            </a:endParaRPr>
          </a:p>
        </p:txBody>
      </p:sp>
      <p:pic>
        <p:nvPicPr>
          <p:cNvPr id="6148" name="Picture 4" descr="Be Careful-foton och fler bilder på Assistans - Assistans, Design, Dricks -  iStock">
            <a:extLst>
              <a:ext uri="{FF2B5EF4-FFF2-40B4-BE49-F238E27FC236}">
                <a16:creationId xmlns:a16="http://schemas.microsoft.com/office/drawing/2014/main" id="{3E6E9198-2F35-445F-389F-A4AFB29AE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68"/>
          <a:stretch/>
        </p:blipFill>
        <p:spPr bwMode="auto">
          <a:xfrm>
            <a:off x="484099" y="4289168"/>
            <a:ext cx="157507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75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ottom View Group Surgeons Stock Vector (Royalty Free) 386571796 |  Shutterstock">
            <a:extLst>
              <a:ext uri="{FF2B5EF4-FFF2-40B4-BE49-F238E27FC236}">
                <a16:creationId xmlns:a16="http://schemas.microsoft.com/office/drawing/2014/main" id="{1B49AA14-1877-1FF9-1ED2-07602ABB0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4"/>
          <a:stretch/>
        </p:blipFill>
        <p:spPr bwMode="auto">
          <a:xfrm>
            <a:off x="840740" y="850276"/>
            <a:ext cx="2057400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appy fat man Vectors &amp; Illustrations for Free Download | Freepik">
            <a:extLst>
              <a:ext uri="{FF2B5EF4-FFF2-40B4-BE49-F238E27FC236}">
                <a16:creationId xmlns:a16="http://schemas.microsoft.com/office/drawing/2014/main" id="{DC32D2B0-4F8C-B5E7-B225-B6DF9888F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973" y="850276"/>
            <a:ext cx="2390775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2">
            <a:extLst>
              <a:ext uri="{FF2B5EF4-FFF2-40B4-BE49-F238E27FC236}">
                <a16:creationId xmlns:a16="http://schemas.microsoft.com/office/drawing/2014/main" id="{ABB4D3C3-31EF-47B9-F9DE-8C2681E37D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8" r="12121"/>
          <a:stretch/>
        </p:blipFill>
        <p:spPr>
          <a:xfrm>
            <a:off x="2013439" y="4267654"/>
            <a:ext cx="2474942" cy="2433964"/>
          </a:xfrm>
          <a:prstGeom prst="rect">
            <a:avLst/>
          </a:prstGeom>
        </p:spPr>
      </p:pic>
      <p:pic>
        <p:nvPicPr>
          <p:cNvPr id="3" name="Picture 2" descr="Machine Learning PNG Transparent Images - PNG All">
            <a:extLst>
              <a:ext uri="{FF2B5EF4-FFF2-40B4-BE49-F238E27FC236}">
                <a16:creationId xmlns:a16="http://schemas.microsoft.com/office/drawing/2014/main" id="{5CB628A8-C396-8A37-198C-FFD8D8F4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79" y="2834727"/>
            <a:ext cx="1157421" cy="15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E1D52E97-F4AA-ADE9-6FFE-3EAE58C6E930}"/>
              </a:ext>
            </a:extLst>
          </p:cNvPr>
          <p:cNvSpPr/>
          <p:nvPr/>
        </p:nvSpPr>
        <p:spPr>
          <a:xfrm rot="5400000">
            <a:off x="2588320" y="3367228"/>
            <a:ext cx="1300395" cy="46765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2" descr="Bottom View Group Surgeons Stock Vector (Royalty Free) 386571796 |  Shutterstock">
            <a:extLst>
              <a:ext uri="{FF2B5EF4-FFF2-40B4-BE49-F238E27FC236}">
                <a16:creationId xmlns:a16="http://schemas.microsoft.com/office/drawing/2014/main" id="{D37312B1-2FF9-FE29-151F-B64594B02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4"/>
          <a:stretch/>
        </p:blipFill>
        <p:spPr bwMode="auto">
          <a:xfrm>
            <a:off x="6963728" y="2612061"/>
            <a:ext cx="1640205" cy="163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appy fat man Vectors &amp; Illustrations for Free Download | Freepik">
            <a:extLst>
              <a:ext uri="{FF2B5EF4-FFF2-40B4-BE49-F238E27FC236}">
                <a16:creationId xmlns:a16="http://schemas.microsoft.com/office/drawing/2014/main" id="{E1419B74-3717-91EF-B022-75D4E2764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705" y="2505420"/>
            <a:ext cx="1922834" cy="1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id="{E5B70903-3030-6EB5-E068-4E5EB3C651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98" r="12121"/>
          <a:stretch/>
        </p:blipFill>
        <p:spPr>
          <a:xfrm>
            <a:off x="7927820" y="4394200"/>
            <a:ext cx="2474942" cy="2433964"/>
          </a:xfrm>
          <a:prstGeom prst="rect">
            <a:avLst/>
          </a:prstGeom>
        </p:spPr>
      </p:pic>
      <p:pic>
        <p:nvPicPr>
          <p:cNvPr id="8" name="Picture 2" descr="Machine Learning PNG Transparent Images - PNG All">
            <a:extLst>
              <a:ext uri="{FF2B5EF4-FFF2-40B4-BE49-F238E27FC236}">
                <a16:creationId xmlns:a16="http://schemas.microsoft.com/office/drawing/2014/main" id="{C7681E06-AD65-D442-C720-297E2215A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23" y="281872"/>
            <a:ext cx="1640205" cy="220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82D48BDF-8423-A336-9A9A-55BE0CF92BEE}"/>
              </a:ext>
            </a:extLst>
          </p:cNvPr>
          <p:cNvSpPr/>
          <p:nvPr/>
        </p:nvSpPr>
        <p:spPr>
          <a:xfrm rot="5400000">
            <a:off x="8619029" y="3269719"/>
            <a:ext cx="1300395" cy="46765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olo 2">
            <a:extLst>
              <a:ext uri="{FF2B5EF4-FFF2-40B4-BE49-F238E27FC236}">
                <a16:creationId xmlns:a16="http://schemas.microsoft.com/office/drawing/2014/main" id="{18250069-E4A9-DF89-3542-26FA994DEB30}"/>
              </a:ext>
            </a:extLst>
          </p:cNvPr>
          <p:cNvSpPr txBox="1">
            <a:spLocks/>
          </p:cNvSpPr>
          <p:nvPr/>
        </p:nvSpPr>
        <p:spPr>
          <a:xfrm>
            <a:off x="260130" y="188281"/>
            <a:ext cx="9987456" cy="6892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400" dirty="0">
                <a:solidFill>
                  <a:srgbClr val="1E5082"/>
                </a:solidFill>
              </a:rPr>
              <a:t>CONCLUSIONI</a:t>
            </a:r>
          </a:p>
        </p:txBody>
      </p:sp>
      <p:sp>
        <p:nvSpPr>
          <p:cNvPr id="12" name="Segno di moltiplicazione 11">
            <a:extLst>
              <a:ext uri="{FF2B5EF4-FFF2-40B4-BE49-F238E27FC236}">
                <a16:creationId xmlns:a16="http://schemas.microsoft.com/office/drawing/2014/main" id="{1BB6598C-162C-39CD-F6A1-E9EFAA41DC9A}"/>
              </a:ext>
            </a:extLst>
          </p:cNvPr>
          <p:cNvSpPr/>
          <p:nvPr/>
        </p:nvSpPr>
        <p:spPr>
          <a:xfrm>
            <a:off x="6495377" y="467502"/>
            <a:ext cx="5606059" cy="5725852"/>
          </a:xfrm>
          <a:prstGeom prst="mathMultiply">
            <a:avLst>
              <a:gd name="adj1" fmla="val 891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7924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335</TotalTime>
  <Words>587</Words>
  <Application>Microsoft Office PowerPoint</Application>
  <PresentationFormat>Widescreen</PresentationFormat>
  <Paragraphs>133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Söhne</vt:lpstr>
      <vt:lpstr>Wingdings</vt:lpstr>
      <vt:lpstr>RetrospectVTI</vt:lpstr>
      <vt:lpstr>MACHINE LEARNING COME MODELLO PREDITTIVO PERSONALIZZATO NELLA CHIRURGIA BARIATRICO-METABOLICA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MASTRONARDI MANUELA [CP1700009]</cp:lastModifiedBy>
  <cp:revision>25</cp:revision>
  <dcterms:created xsi:type="dcterms:W3CDTF">2022-02-27T17:36:31Z</dcterms:created>
  <dcterms:modified xsi:type="dcterms:W3CDTF">2024-03-28T15:51:12Z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